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Vue extérieure en contre plongée de la façade d’un bâtiment moderne couverte de disques d’aluminium sous un ciel bleu et clair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Vue en contre-plongée d’un bâtiment moderne en courbes sous un ciel nuageux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Vue depuis l’intérieur d’un bâtiment moderne blanc doté de panneaux en verre, regardant vers le ciel, clair et partiellement nuageux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Vue en contre plongée de la Azadi Tower à Téhéran, en Iran, avec un ciel bleu et clair en arrière-plan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ue depuis l’intérieur d’une structure en pierre, regardant vers l’extérieur, vers des escaliers et un ciel clair et bleu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Un bâtiment blanc moderne doté de panneaux de verre avec un ciel bleu et clair en arrière-plan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Petite section d’un pont moderne à Qingdao, Shandong, en Chine, en dessous d’un ciel partiellement nuageux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moday Jedh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/>
            <a:r>
              <a:t>Demoday Jedha</a:t>
            </a:r>
          </a:p>
        </p:txBody>
      </p:sp>
      <p:sp>
        <p:nvSpPr>
          <p:cNvPr id="152" name="Magie du cinéma dans la ville lumière :"/>
          <p:cNvSpPr txBox="1"/>
          <p:nvPr>
            <p:ph type="body" idx="21"/>
          </p:nvPr>
        </p:nvSpPr>
        <p:spPr>
          <a:xfrm>
            <a:off x="1206500" y="2372962"/>
            <a:ext cx="21971000" cy="28634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Magie du cinéma dans la ville lumière :</a:t>
            </a:r>
          </a:p>
        </p:txBody>
      </p:sp>
      <p:sp>
        <p:nvSpPr>
          <p:cNvPr id="153" name="Peut-on prédire le succès d'un film  grâce à ses métadonnées ?"/>
          <p:cNvSpPr txBox="1"/>
          <p:nvPr>
            <p:ph type="body" sz="half" idx="4294967295"/>
          </p:nvPr>
        </p:nvSpPr>
        <p:spPr>
          <a:xfrm>
            <a:off x="-64879" y="4410573"/>
            <a:ext cx="24513758" cy="5045166"/>
          </a:xfrm>
          <a:prstGeom prst="rect">
            <a:avLst/>
          </a:prstGeom>
        </p:spPr>
        <p:txBody>
          <a:bodyPr/>
          <a:lstStyle/>
          <a:p>
            <a:pPr lvl="1" marL="0" indent="457200" algn="ctr">
              <a:buSzTx/>
              <a:buNone/>
              <a:defRPr strike="sngStrike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</a:p>
          <a:p>
            <a:pPr lvl="1"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Peut-on prédire le succès d'un film </a:t>
            </a:r>
            <a:br/>
            <a:r>
              <a:t>grâce à ses métadonnées ?</a:t>
            </a:r>
          </a:p>
        </p:txBody>
      </p:sp>
      <p:sp>
        <p:nvSpPr>
          <p:cNvPr id="154" name="Gauthier RAMMAULT 2022-08-22"/>
          <p:cNvSpPr txBox="1"/>
          <p:nvPr/>
        </p:nvSpPr>
        <p:spPr>
          <a:xfrm>
            <a:off x="1201340" y="11859862"/>
            <a:ext cx="2197100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Gauthier RAMMAULT 2022-08-22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traitement des outliers"/>
          <p:cNvSpPr txBox="1"/>
          <p:nvPr>
            <p:ph type="body" idx="21"/>
          </p:nvPr>
        </p:nvSpPr>
        <p:spPr>
          <a:xfrm>
            <a:off x="1206500" y="1326551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Retraitement des outliers</a:t>
            </a:r>
          </a:p>
        </p:txBody>
      </p:sp>
      <p:pic>
        <p:nvPicPr>
          <p:cNvPr id="226" name="Capture d’écran 2022-08-22 à 00.42.56.png" descr="Capture d’écran 2022-08-22 à 00.4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9562" y="215678"/>
            <a:ext cx="13744151" cy="4699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Capture d’écran 2022-08-22 à 00.43.04.png" descr="Capture d’écran 2022-08-22 à 00.43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7383" y="4588342"/>
            <a:ext cx="13355678" cy="4539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Capture d’écran 2022-08-22 à 00.43.07.png" descr="Capture d’écran 2022-08-22 à 00.43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93711" y="8920972"/>
            <a:ext cx="13293150" cy="4518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Capture d’écran 2022-08-22 à 00.43.10.png" descr="Capture d’écran 2022-08-22 à 00.43.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0989" y="8638389"/>
            <a:ext cx="5800406" cy="4658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Capture d’écran 2022-08-22 à 00.43.13.png" descr="Capture d’écran 2022-08-22 à 00.43.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70989" y="3837036"/>
            <a:ext cx="5800406" cy="4384559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Valeurs explicatives"/>
          <p:cNvSpPr txBox="1"/>
          <p:nvPr/>
        </p:nvSpPr>
        <p:spPr>
          <a:xfrm>
            <a:off x="1206500" y="2355185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Valeurs explicatives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Capture d’écran 2022-08-22 à 00.43.18.png" descr="Capture d’écran 2022-08-22 à 00.43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0451" y="2263666"/>
            <a:ext cx="168148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Capture d’écran 2022-08-22 à 00.43.24.png" descr="Capture d’écran 2022-08-22 à 00.43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7422" y="7381688"/>
            <a:ext cx="16084356" cy="546673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Résultats"/>
          <p:cNvSpPr txBox="1"/>
          <p:nvPr/>
        </p:nvSpPr>
        <p:spPr>
          <a:xfrm>
            <a:off x="1206500" y="1326551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Résultats</a:t>
            </a:r>
          </a:p>
        </p:txBody>
      </p:sp>
      <p:sp>
        <p:nvSpPr>
          <p:cNvPr id="238" name="valeur cible"/>
          <p:cNvSpPr txBox="1"/>
          <p:nvPr/>
        </p:nvSpPr>
        <p:spPr>
          <a:xfrm>
            <a:off x="1206500" y="2355185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valeur cible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Résultats"/>
          <p:cNvSpPr txBox="1"/>
          <p:nvPr/>
        </p:nvSpPr>
        <p:spPr>
          <a:xfrm>
            <a:off x="1206500" y="1326551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Résultats</a:t>
            </a:r>
          </a:p>
        </p:txBody>
      </p:sp>
      <p:sp>
        <p:nvSpPr>
          <p:cNvPr id="242" name="Grid search : Random Forest"/>
          <p:cNvSpPr txBox="1"/>
          <p:nvPr/>
        </p:nvSpPr>
        <p:spPr>
          <a:xfrm>
            <a:off x="1206500" y="2355185"/>
            <a:ext cx="8834585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Grid search : Random Forest</a:t>
            </a:r>
          </a:p>
        </p:txBody>
      </p:sp>
      <p:sp>
        <p:nvSpPr>
          <p:cNvPr id="243" name="Mean squared error :  1.2526706278170905…"/>
          <p:cNvSpPr txBox="1"/>
          <p:nvPr/>
        </p:nvSpPr>
        <p:spPr>
          <a:xfrm>
            <a:off x="1317968" y="11544365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/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Mean squared error :  1.2526706278170905</a:t>
            </a:r>
            <a:endParaRPr>
              <a:solidFill>
                <a:schemeClr val="accent1">
                  <a:hueOff val="114395"/>
                  <a:lumOff val="-24975"/>
                </a:schemeClr>
              </a:solidFill>
            </a:endParaRPr>
          </a:p>
          <a:p>
            <a:pPr algn="l"/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Mean error :  1.1192276925706808</a:t>
            </a:r>
          </a:p>
        </p:txBody>
      </p:sp>
      <p:pic>
        <p:nvPicPr>
          <p:cNvPr id="244" name="Capture d’écran 2022-08-22 à 15.53.13.png" descr="Capture d’écran 2022-08-22 à 15.53.13.png"/>
          <p:cNvPicPr>
            <a:picLocks noChangeAspect="1"/>
          </p:cNvPicPr>
          <p:nvPr/>
        </p:nvPicPr>
        <p:blipFill>
          <a:blip r:embed="rId2">
            <a:extLst/>
          </a:blip>
          <a:srcRect l="3649" t="0" r="0" b="3896"/>
          <a:stretch>
            <a:fillRect/>
          </a:stretch>
        </p:blipFill>
        <p:spPr>
          <a:xfrm>
            <a:off x="1882431" y="3710244"/>
            <a:ext cx="7953719" cy="73231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Classement par moyenne…"/>
          <p:cNvSpPr txBox="1"/>
          <p:nvPr/>
        </p:nvSpPr>
        <p:spPr>
          <a:xfrm>
            <a:off x="12262816" y="2355185"/>
            <a:ext cx="8834585" cy="10360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Classement par moyenne</a:t>
            </a:r>
            <a:endParaRPr>
              <a:solidFill>
                <a:schemeClr val="accent1">
                  <a:hueOff val="114395"/>
                  <a:lumOff val="-24975"/>
                </a:schemeClr>
              </a:solidFill>
            </a:endParaRPr>
          </a:p>
          <a:p>
            <a:pPr algn="l">
              <a:lnSpc>
                <a:spcPct val="90000"/>
              </a:lnSpc>
              <a:spcBef>
                <a:spcPts val="4500"/>
              </a:spcBef>
              <a:defRPr sz="2300">
                <a:solidFill>
                  <a:schemeClr val="accent1">
                    <a:lumOff val="-13575"/>
                  </a:schemeClr>
                </a:solidFill>
              </a:defRPr>
            </a:pPr>
            <a:endParaRPr>
              <a:solidFill>
                <a:schemeClr val="accent1">
                  <a:hueOff val="114395"/>
                  <a:lumOff val="-24975"/>
                </a:schemeClr>
              </a:solidFill>
            </a:endParaRP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chemeClr val="accent1">
                    <a:lumOff val="-13575"/>
                  </a:schemeClr>
                </a:solidFill>
              </a:defRPr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    </a:t>
            </a:r>
            <a:r>
              <a:t>Excellent : 6,7 à 10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chemeClr val="accent1">
                    <a:lumOff val="-13575"/>
                  </a:schemeClr>
                </a:solidFill>
              </a:defRPr>
            </a:pPr>
            <a:r>
              <a:t>    Bon : 6,1 à 6,6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chemeClr val="accent1">
                    <a:lumOff val="-13575"/>
                  </a:schemeClr>
                </a:solidFill>
              </a:defRPr>
            </a:pPr>
            <a:r>
              <a:t>    Sans avis : 5,8 à 6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chemeClr val="accent1">
                    <a:lumOff val="-13575"/>
                  </a:schemeClr>
                </a:solidFill>
              </a:defRPr>
            </a:pPr>
            <a:r>
              <a:t>    Pas top : 5,4 à 5,7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chemeClr val="accent1">
                    <a:lumOff val="-13575"/>
                  </a:schemeClr>
                </a:solidFill>
              </a:defRPr>
            </a:pPr>
            <a:r>
              <a:t>    Navet : 0 à 5,3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Déploiemen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Déploiement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Capture d’écran 2022-08-22 à 10.53.17.png" descr="Capture d’écran 2022-08-22 à 10.53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1066800"/>
            <a:ext cx="16256000" cy="115824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Numéro de diapositive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Visualisatio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Visualisation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ournages Parisie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Tournages Parisiens</a:t>
            </a:r>
          </a:p>
        </p:txBody>
      </p:sp>
      <p:sp>
        <p:nvSpPr>
          <p:cNvPr id="159" name="Données temporell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Données temporelles </a:t>
            </a:r>
          </a:p>
        </p:txBody>
      </p:sp>
      <p:sp>
        <p:nvSpPr>
          <p:cNvPr id="160" name="Durées moyennes de tourn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t>Durées moyennes de tournages</a:t>
            </a:r>
          </a:p>
          <a:p>
            <a:pPr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t>Tournages réalisés chaque jour</a:t>
            </a:r>
          </a:p>
        </p:txBody>
      </p:sp>
      <p:pic>
        <p:nvPicPr>
          <p:cNvPr id="161" name="Capture d’écran 2022-08-21 à 19.01.27.png" descr="Capture d’écran 2022-08-21 à 19.01.27.png"/>
          <p:cNvPicPr>
            <a:picLocks noChangeAspect="1"/>
          </p:cNvPicPr>
          <p:nvPr/>
        </p:nvPicPr>
        <p:blipFill>
          <a:blip r:embed="rId2">
            <a:extLst/>
          </a:blip>
          <a:srcRect l="16558" t="0" r="27649" b="0"/>
          <a:stretch>
            <a:fillRect/>
          </a:stretch>
        </p:blipFill>
        <p:spPr>
          <a:xfrm>
            <a:off x="13913736" y="1361794"/>
            <a:ext cx="7731352" cy="483404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</p:pic>
      <p:sp>
        <p:nvSpPr>
          <p:cNvPr id="162" name="Numéro de diapositive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" name="Capture d’écran 2022-08-21 à 19.02.00.png" descr="Capture d’écran 2022-08-21 à 19.02.00.png"/>
          <p:cNvPicPr>
            <a:picLocks noChangeAspect="1"/>
          </p:cNvPicPr>
          <p:nvPr/>
        </p:nvPicPr>
        <p:blipFill>
          <a:blip r:embed="rId3">
            <a:extLst/>
          </a:blip>
          <a:srcRect l="0" t="16480" r="0" b="0"/>
          <a:stretch>
            <a:fillRect/>
          </a:stretch>
        </p:blipFill>
        <p:spPr>
          <a:xfrm>
            <a:off x="46490" y="7065372"/>
            <a:ext cx="24291020" cy="689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Capture d’écran 2022-08-21 à 19.01.27.png" descr="Capture d’écran 2022-08-21 à 19.01.27.png"/>
          <p:cNvPicPr>
            <a:picLocks noChangeAspect="1"/>
          </p:cNvPicPr>
          <p:nvPr/>
        </p:nvPicPr>
        <p:blipFill>
          <a:blip r:embed="rId2">
            <a:extLst/>
          </a:blip>
          <a:srcRect l="92781" t="0" r="0" b="0"/>
          <a:stretch>
            <a:fillRect/>
          </a:stretch>
        </p:blipFill>
        <p:spPr>
          <a:xfrm>
            <a:off x="22008450" y="1324019"/>
            <a:ext cx="1005518" cy="4859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rive Droite.png" descr="rive Dro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0075" y="758825"/>
            <a:ext cx="4127501" cy="412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rive Gauche.png" descr="rive Gauch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250" y="758825"/>
            <a:ext cx="4127500" cy="412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couronne.png" descr="couron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16424" y="758825"/>
            <a:ext cx="4127501" cy="412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Capture d’écran 2022-08-21 à 18.59.39.png" descr="Capture d’écran 2022-08-21 à 18.59.39.png"/>
          <p:cNvPicPr>
            <a:picLocks noChangeAspect="1"/>
          </p:cNvPicPr>
          <p:nvPr/>
        </p:nvPicPr>
        <p:blipFill>
          <a:blip r:embed="rId5">
            <a:extLst/>
          </a:blip>
          <a:srcRect l="33844" t="0" r="33844" b="0"/>
          <a:stretch>
            <a:fillRect/>
          </a:stretch>
        </p:blipFill>
        <p:spPr>
          <a:xfrm>
            <a:off x="791193" y="5985095"/>
            <a:ext cx="6963718" cy="761266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Numéro de diapositive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" name="Répartition par arrondissement…"/>
          <p:cNvSpPr txBox="1"/>
          <p:nvPr>
            <p:ph type="body" sz="half" idx="1"/>
          </p:nvPr>
        </p:nvSpPr>
        <p:spPr>
          <a:xfrm>
            <a:off x="12207942" y="9278518"/>
            <a:ext cx="12144466" cy="825601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t>Répartition par arrondissement</a:t>
            </a:r>
          </a:p>
          <a:p>
            <a:pPr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t>Répartition par type de tournage</a:t>
            </a:r>
          </a:p>
        </p:txBody>
      </p:sp>
      <p:sp>
        <p:nvSpPr>
          <p:cNvPr id="172" name="Répartition"/>
          <p:cNvSpPr txBox="1"/>
          <p:nvPr/>
        </p:nvSpPr>
        <p:spPr>
          <a:xfrm>
            <a:off x="12190371" y="7711446"/>
            <a:ext cx="12179607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Répartition</a:t>
            </a:r>
          </a:p>
        </p:txBody>
      </p:sp>
      <p:pic>
        <p:nvPicPr>
          <p:cNvPr id="173" name="Capture d’écran 2022-08-21 à 18.59.39.png" descr="Capture d’écran 2022-08-21 à 18.59.39.png"/>
          <p:cNvPicPr>
            <a:picLocks noChangeAspect="1"/>
          </p:cNvPicPr>
          <p:nvPr/>
        </p:nvPicPr>
        <p:blipFill>
          <a:blip r:embed="rId6">
            <a:extLst/>
          </a:blip>
          <a:srcRect l="79662" t="0" r="8642" b="0"/>
          <a:stretch>
            <a:fillRect/>
          </a:stretch>
        </p:blipFill>
        <p:spPr>
          <a:xfrm>
            <a:off x="7890787" y="6934023"/>
            <a:ext cx="18921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Rive Gauche"/>
          <p:cNvSpPr txBox="1"/>
          <p:nvPr/>
        </p:nvSpPr>
        <p:spPr>
          <a:xfrm>
            <a:off x="11265560" y="5452410"/>
            <a:ext cx="185288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Rive Gauche</a:t>
            </a:r>
          </a:p>
        </p:txBody>
      </p:sp>
      <p:sp>
        <p:nvSpPr>
          <p:cNvPr id="175" name="Rive Droite"/>
          <p:cNvSpPr txBox="1"/>
          <p:nvPr/>
        </p:nvSpPr>
        <p:spPr>
          <a:xfrm>
            <a:off x="5301591" y="5452410"/>
            <a:ext cx="160446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Rive Droite</a:t>
            </a:r>
          </a:p>
        </p:txBody>
      </p:sp>
      <p:sp>
        <p:nvSpPr>
          <p:cNvPr id="176" name="Petite Couronne"/>
          <p:cNvSpPr txBox="1"/>
          <p:nvPr/>
        </p:nvSpPr>
        <p:spPr>
          <a:xfrm>
            <a:off x="17119343" y="5452410"/>
            <a:ext cx="2321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Petite Couronne</a:t>
            </a:r>
          </a:p>
        </p:txBody>
      </p:sp>
      <p:pic>
        <p:nvPicPr>
          <p:cNvPr id="177" name="Capture d’écran 2022-08-22 à 13.59.17.png" descr="Capture d’écran 2022-08-22 à 13.59.1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962607" y="2073275"/>
            <a:ext cx="2171701" cy="149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atase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mposition du dataset"/>
          <p:cNvSpPr txBox="1"/>
          <p:nvPr>
            <p:ph type="body" idx="21"/>
          </p:nvPr>
        </p:nvSpPr>
        <p:spPr>
          <a:xfrm>
            <a:off x="1206500" y="1371236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Composition du dataset </a:t>
            </a:r>
          </a:p>
        </p:txBody>
      </p:sp>
      <p:sp>
        <p:nvSpPr>
          <p:cNvPr id="182" name="Fusion entre deux bases de données différentes et un scraping"/>
          <p:cNvSpPr txBox="1"/>
          <p:nvPr>
            <p:ph type="body" sz="quarter" idx="1"/>
          </p:nvPr>
        </p:nvSpPr>
        <p:spPr>
          <a:xfrm>
            <a:off x="1206500" y="2729994"/>
            <a:ext cx="21629001" cy="1162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Fusion entre deux bases de données différentes et un scraping</a:t>
            </a:r>
          </a:p>
        </p:txBody>
      </p:sp>
      <p:sp>
        <p:nvSpPr>
          <p:cNvPr id="183" name="Numéro de diapositive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basic.png" descr="basic.png"/>
          <p:cNvPicPr>
            <a:picLocks noChangeAspect="1"/>
          </p:cNvPicPr>
          <p:nvPr/>
        </p:nvPicPr>
        <p:blipFill>
          <a:blip r:embed="rId3">
            <a:extLst/>
          </a:blip>
          <a:srcRect l="0" t="0" r="32236" b="0"/>
          <a:stretch>
            <a:fillRect/>
          </a:stretch>
        </p:blipFill>
        <p:spPr>
          <a:xfrm>
            <a:off x="1216706" y="7508388"/>
            <a:ext cx="5316900" cy="1957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datagouv.png" descr="datagouv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6706" y="4496926"/>
            <a:ext cx="14470779" cy="1957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crew.png" descr="cr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25398" y="7508331"/>
            <a:ext cx="2767556" cy="1957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rating.png" descr="ratin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66788" y="7508331"/>
            <a:ext cx="4136612" cy="19578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" name="Grouper"/>
          <p:cNvGrpSpPr/>
          <p:nvPr/>
        </p:nvGrpSpPr>
        <p:grpSpPr>
          <a:xfrm>
            <a:off x="5750721" y="10518807"/>
            <a:ext cx="9689374" cy="1957899"/>
            <a:chOff x="0" y="0"/>
            <a:chExt cx="9689373" cy="1957897"/>
          </a:xfrm>
        </p:grpSpPr>
        <p:pic>
          <p:nvPicPr>
            <p:cNvPr id="188" name="resume.png" descr="resum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9503" t="0" r="0" b="0"/>
            <a:stretch>
              <a:fillRect/>
            </a:stretch>
          </p:blipFill>
          <p:spPr>
            <a:xfrm>
              <a:off x="5277842" y="0"/>
              <a:ext cx="4411532" cy="1957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whithoutResume.png" descr="whithoutResum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30789" t="0" r="37036" b="0"/>
            <a:stretch>
              <a:fillRect/>
            </a:stretch>
          </p:blipFill>
          <p:spPr>
            <a:xfrm>
              <a:off x="0" y="0"/>
              <a:ext cx="5300028" cy="1957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1" name="whithoutResume.png" descr="whithoutResume.png"/>
          <p:cNvPicPr>
            <a:picLocks noChangeAspect="1"/>
          </p:cNvPicPr>
          <p:nvPr/>
        </p:nvPicPr>
        <p:blipFill>
          <a:blip r:embed="rId8">
            <a:extLst/>
          </a:blip>
          <a:srcRect l="73195" t="0" r="0" b="0"/>
          <a:stretch>
            <a:fillRect/>
          </a:stretch>
        </p:blipFill>
        <p:spPr>
          <a:xfrm>
            <a:off x="1216707" y="10518807"/>
            <a:ext cx="4415440" cy="195789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}"/>
          <p:cNvSpPr txBox="1"/>
          <p:nvPr/>
        </p:nvSpPr>
        <p:spPr>
          <a:xfrm>
            <a:off x="15777686" y="3952680"/>
            <a:ext cx="1090226" cy="260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7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193" name="}"/>
          <p:cNvSpPr txBox="1"/>
          <p:nvPr/>
        </p:nvSpPr>
        <p:spPr>
          <a:xfrm>
            <a:off x="17113763" y="6964520"/>
            <a:ext cx="1090226" cy="260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7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194" name="}"/>
          <p:cNvSpPr txBox="1"/>
          <p:nvPr/>
        </p:nvSpPr>
        <p:spPr>
          <a:xfrm>
            <a:off x="15558478" y="9976360"/>
            <a:ext cx="1090226" cy="260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7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195" name="IMDB"/>
          <p:cNvSpPr txBox="1"/>
          <p:nvPr/>
        </p:nvSpPr>
        <p:spPr>
          <a:xfrm>
            <a:off x="18646607" y="8082599"/>
            <a:ext cx="532417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IMDB</a:t>
            </a:r>
          </a:p>
        </p:txBody>
      </p:sp>
      <p:sp>
        <p:nvSpPr>
          <p:cNvPr id="196" name="datasets.imdbws.com"/>
          <p:cNvSpPr txBox="1"/>
          <p:nvPr/>
        </p:nvSpPr>
        <p:spPr>
          <a:xfrm>
            <a:off x="18646607" y="9004920"/>
            <a:ext cx="532417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datasets.imdbws.com</a:t>
            </a:r>
          </a:p>
        </p:txBody>
      </p:sp>
      <p:sp>
        <p:nvSpPr>
          <p:cNvPr id="197" name="DataGouv"/>
          <p:cNvSpPr txBox="1"/>
          <p:nvPr/>
        </p:nvSpPr>
        <p:spPr>
          <a:xfrm>
            <a:off x="18646607" y="5071659"/>
            <a:ext cx="532417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DataGouv</a:t>
            </a:r>
          </a:p>
        </p:txBody>
      </p:sp>
      <p:sp>
        <p:nvSpPr>
          <p:cNvPr id="198" name="Scraping IMDB"/>
          <p:cNvSpPr txBox="1"/>
          <p:nvPr/>
        </p:nvSpPr>
        <p:spPr>
          <a:xfrm>
            <a:off x="18646607" y="11093540"/>
            <a:ext cx="532417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Scraping IMDB</a:t>
            </a:r>
          </a:p>
        </p:txBody>
      </p:sp>
      <p:grpSp>
        <p:nvGrpSpPr>
          <p:cNvPr id="201" name="Grouper"/>
          <p:cNvGrpSpPr/>
          <p:nvPr/>
        </p:nvGrpSpPr>
        <p:grpSpPr>
          <a:xfrm>
            <a:off x="13814950" y="7508331"/>
            <a:ext cx="3176815" cy="1957956"/>
            <a:chOff x="0" y="0"/>
            <a:chExt cx="3176813" cy="1957954"/>
          </a:xfrm>
        </p:grpSpPr>
        <p:pic>
          <p:nvPicPr>
            <p:cNvPr id="199" name="whithoutResume.png" descr="whithoutResume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62612" t="0" r="25859" b="0"/>
            <a:stretch>
              <a:fillRect/>
            </a:stretch>
          </p:blipFill>
          <p:spPr>
            <a:xfrm>
              <a:off x="1271537" y="0"/>
              <a:ext cx="1905277" cy="1957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crew.png" descr="crew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4056" t="0" r="0" b="0"/>
            <a:stretch>
              <a:fillRect/>
            </a:stretch>
          </p:blipFill>
          <p:spPr>
            <a:xfrm>
              <a:off x="0" y="56"/>
              <a:ext cx="1271518" cy="1957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Capture d’écran 2022-08-22 à 10.45.01.png" descr="Capture d’écran 2022-08-22 à 10.45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6642" y="819150"/>
            <a:ext cx="10147301" cy="120777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Numéro de diapositive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5" name="Rectangle"/>
          <p:cNvSpPr/>
          <p:nvPr/>
        </p:nvSpPr>
        <p:spPr>
          <a:xfrm>
            <a:off x="3883674" y="5473414"/>
            <a:ext cx="967609" cy="323800"/>
          </a:xfrm>
          <a:prstGeom prst="rect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Rectangle"/>
          <p:cNvSpPr/>
          <p:nvPr/>
        </p:nvSpPr>
        <p:spPr>
          <a:xfrm>
            <a:off x="3883674" y="6129645"/>
            <a:ext cx="5981922" cy="620016"/>
          </a:xfrm>
          <a:prstGeom prst="rect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7" name="Rectangle"/>
          <p:cNvSpPr/>
          <p:nvPr/>
        </p:nvSpPr>
        <p:spPr>
          <a:xfrm>
            <a:off x="4911768" y="5473414"/>
            <a:ext cx="657685" cy="323800"/>
          </a:xfrm>
          <a:prstGeom prst="rect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8" name="Rectangle"/>
          <p:cNvSpPr/>
          <p:nvPr/>
        </p:nvSpPr>
        <p:spPr>
          <a:xfrm>
            <a:off x="5633622" y="5473414"/>
            <a:ext cx="738991" cy="323800"/>
          </a:xfrm>
          <a:prstGeom prst="rect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9" name="Parental Advisor…"/>
          <p:cNvSpPr txBox="1"/>
          <p:nvPr>
            <p:ph type="body" sz="half" idx="1"/>
          </p:nvPr>
        </p:nvSpPr>
        <p:spPr>
          <a:xfrm>
            <a:off x="12700093" y="5287631"/>
            <a:ext cx="21629002" cy="449949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Parental Advisor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Duration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Genre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Resume</a:t>
            </a:r>
          </a:p>
        </p:txBody>
      </p:sp>
      <p:sp>
        <p:nvSpPr>
          <p:cNvPr id="210" name="Scraping IMDb"/>
          <p:cNvSpPr txBox="1"/>
          <p:nvPr/>
        </p:nvSpPr>
        <p:spPr>
          <a:xfrm>
            <a:off x="12700093" y="3928873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Scraping IMDb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ntence Transfor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Sentence Transformer</a:t>
            </a:r>
          </a:p>
        </p:txBody>
      </p:sp>
      <p:sp>
        <p:nvSpPr>
          <p:cNvPr id="213" name="Utilisation de la technologie BER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Utilisation de la technologie BERT</a:t>
            </a:r>
          </a:p>
        </p:txBody>
      </p:sp>
      <p:sp>
        <p:nvSpPr>
          <p:cNvPr id="214" name="Genres…"/>
          <p:cNvSpPr txBox="1"/>
          <p:nvPr>
            <p:ph type="body" sz="quarter" idx="1"/>
          </p:nvPr>
        </p:nvSpPr>
        <p:spPr>
          <a:xfrm>
            <a:off x="1206500" y="4316387"/>
            <a:ext cx="6357900" cy="508322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Genres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5E5E5E"/>
                </a:solidFill>
              </a:defRPr>
            </a:pP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pPr>
            <a:r>
              <a:t>[‘Comedy’, ‘Action’…]</a:t>
            </a:r>
          </a:p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Resume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pP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pPr>
            <a:r>
              <a:t>Monsieur Hulot curiously wanders around a high-tech Paris, paralleling a trip with a group of American tourists. Meanwhile, a nightclub/restaurant prepares its opening night, but it's still under construction.</a:t>
            </a:r>
          </a:p>
        </p:txBody>
      </p:sp>
      <p:sp>
        <p:nvSpPr>
          <p:cNvPr id="215" name="Numéro de diapositive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" name="Genre…"/>
          <p:cNvSpPr txBox="1"/>
          <p:nvPr/>
        </p:nvSpPr>
        <p:spPr>
          <a:xfrm>
            <a:off x="16819601" y="7986078"/>
            <a:ext cx="6357900" cy="3730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pPr>
            <a:r>
              <a:t>Genre</a:t>
            </a:r>
          </a:p>
          <a:p>
            <a:pPr algn="l"/>
          </a:p>
          <a:p>
            <a:pPr algn="l">
              <a:defRPr>
                <a:solidFill>
                  <a:srgbClr val="FFFFFF"/>
                </a:solidFill>
              </a:defRPr>
            </a:pPr>
            <a:r>
              <a:t>Comedy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pPr>
            <a:r>
              <a:t>ThemaScore</a:t>
            </a:r>
          </a:p>
          <a:p>
            <a:pPr algn="l">
              <a:defRPr>
                <a:solidFill>
                  <a:srgbClr val="FFFFFF"/>
                </a:solidFill>
              </a:defRPr>
            </a:pPr>
          </a:p>
          <a:p>
            <a:pPr algn="l">
              <a:defRPr>
                <a:solidFill>
                  <a:srgbClr val="FFFFFF"/>
                </a:solidFill>
              </a:defRPr>
            </a:pPr>
            <a:r>
              <a:t>0.09567847</a:t>
            </a:r>
          </a:p>
        </p:txBody>
      </p:sp>
      <p:sp>
        <p:nvSpPr>
          <p:cNvPr id="217" name="Ligne"/>
          <p:cNvSpPr/>
          <p:nvPr/>
        </p:nvSpPr>
        <p:spPr>
          <a:xfrm>
            <a:off x="15476210" y="6160875"/>
            <a:ext cx="145698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8" name="Ligne"/>
          <p:cNvSpPr/>
          <p:nvPr/>
        </p:nvSpPr>
        <p:spPr>
          <a:xfrm>
            <a:off x="16914546" y="6147361"/>
            <a:ext cx="1" cy="1433164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9" name="Ligne"/>
          <p:cNvSpPr/>
          <p:nvPr/>
        </p:nvSpPr>
        <p:spPr>
          <a:xfrm>
            <a:off x="7348210" y="10744451"/>
            <a:ext cx="1456985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0" name="Ligne"/>
          <p:cNvSpPr/>
          <p:nvPr/>
        </p:nvSpPr>
        <p:spPr>
          <a:xfrm>
            <a:off x="7369215" y="9333530"/>
            <a:ext cx="1" cy="1433163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21" name="Capture d’écran 2022-08-22 à 14.56.46.png" descr="Capture d’écran 2022-08-22 à 14.56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13750" y="3990670"/>
            <a:ext cx="7556500" cy="840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Machine Learning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